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9" r:id="rId3"/>
    <p:sldId id="270" r:id="rId4"/>
    <p:sldId id="271" r:id="rId5"/>
    <p:sldId id="272" r:id="rId6"/>
    <p:sldId id="273" r:id="rId7"/>
    <p:sldId id="26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53"/>
    <p:restoredTop sz="96197"/>
  </p:normalViewPr>
  <p:slideViewPr>
    <p:cSldViewPr snapToGrid="0" snapToObjects="1">
      <p:cViewPr varScale="1">
        <p:scale>
          <a:sx n="124" d="100"/>
          <a:sy n="124" d="100"/>
        </p:scale>
        <p:origin x="528"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A30DEC-F089-894E-8DF0-874F9D964B1F}" type="datetimeFigureOut">
              <a:rPr lang="en-US" smtClean="0"/>
              <a:t>6/9/22</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826E052-306C-5144-B728-18A2268B8175}"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6300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30DEC-F089-894E-8DF0-874F9D964B1F}" type="datetimeFigureOut">
              <a:rPr lang="en-US" smtClean="0"/>
              <a:t>6/9/22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11011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30DEC-F089-894E-8DF0-874F9D964B1F}" type="datetimeFigureOut">
              <a:rPr lang="en-US" smtClean="0"/>
              <a:t>6/9/22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100354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30DEC-F089-894E-8DF0-874F9D964B1F}" type="datetimeFigureOut">
              <a:rPr lang="en-US" smtClean="0"/>
              <a:t>6/9/22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3988633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A30DEC-F089-894E-8DF0-874F9D964B1F}" type="datetimeFigureOut">
              <a:rPr lang="en-US" smtClean="0"/>
              <a:t>6/9/22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826E052-306C-5144-B728-18A2268B8175}"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1690892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30DEC-F089-894E-8DF0-874F9D964B1F}" type="datetimeFigureOut">
              <a:rPr lang="en-US" smtClean="0"/>
              <a:t>6/9/22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17044577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A30DEC-F089-894E-8DF0-874F9D964B1F}" type="datetimeFigureOut">
              <a:rPr lang="en-US" smtClean="0"/>
              <a:t>6/9/22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17811143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A30DEC-F089-894E-8DF0-874F9D964B1F}" type="datetimeFigureOut">
              <a:rPr lang="en-US" smtClean="0"/>
              <a:t>6/9/22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975927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30DEC-F089-894E-8DF0-874F9D964B1F}" type="datetimeFigureOut">
              <a:rPr lang="en-US" smtClean="0"/>
              <a:t>6/9/22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3550763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EA30DEC-F089-894E-8DF0-874F9D964B1F}" type="datetimeFigureOut">
              <a:rPr lang="en-US" smtClean="0"/>
              <a:t>6/9/22</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C826E052-306C-5144-B728-18A2268B8175}"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324261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EA30DEC-F089-894E-8DF0-874F9D964B1F}" type="datetimeFigureOut">
              <a:rPr lang="en-US" smtClean="0"/>
              <a:t>6/9/22</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C826E052-306C-5144-B728-18A2268B8175}" type="slidenum">
              <a:rPr lang="en-US" smtClean="0"/>
              <a:t>‹#›</a:t>
            </a:fld>
            <a:endParaRPr lang="en-US"/>
          </a:p>
        </p:txBody>
      </p:sp>
    </p:spTree>
    <p:extLst>
      <p:ext uri="{BB962C8B-B14F-4D97-AF65-F5344CB8AC3E}">
        <p14:creationId xmlns:p14="http://schemas.microsoft.com/office/powerpoint/2010/main" val="397582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A30DEC-F089-894E-8DF0-874F9D964B1F}" type="datetimeFigureOut">
              <a:rPr lang="en-US" smtClean="0"/>
              <a:t>6/9/22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826E052-306C-5144-B728-18A2268B8175}"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571940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C94F-24F0-7148-9B9B-F9BBBE9810EC}"/>
              </a:ext>
            </a:extLst>
          </p:cNvPr>
          <p:cNvSpPr>
            <a:spLocks noGrp="1"/>
          </p:cNvSpPr>
          <p:nvPr>
            <p:ph type="ctrTitle"/>
          </p:nvPr>
        </p:nvSpPr>
        <p:spPr>
          <a:xfrm>
            <a:off x="201267" y="284961"/>
            <a:ext cx="11789466" cy="4394988"/>
          </a:xfrm>
        </p:spPr>
        <p:txBody>
          <a:bodyPr/>
          <a:lstStyle/>
          <a:p>
            <a:r>
              <a:rPr lang="en-US" sz="8800" dirty="0"/>
              <a:t>Video Processing</a:t>
            </a:r>
          </a:p>
        </p:txBody>
      </p:sp>
      <p:sp>
        <p:nvSpPr>
          <p:cNvPr id="3" name="Subtitle 2">
            <a:extLst>
              <a:ext uri="{FF2B5EF4-FFF2-40B4-BE49-F238E27FC236}">
                <a16:creationId xmlns:a16="http://schemas.microsoft.com/office/drawing/2014/main" id="{A5B36E58-CDE4-6942-A15A-4DFFD2A033F1}"/>
              </a:ext>
            </a:extLst>
          </p:cNvPr>
          <p:cNvSpPr>
            <a:spLocks noGrp="1"/>
          </p:cNvSpPr>
          <p:nvPr>
            <p:ph type="subTitle" idx="1"/>
          </p:nvPr>
        </p:nvSpPr>
        <p:spPr>
          <a:xfrm>
            <a:off x="1524000" y="3716337"/>
            <a:ext cx="9144000" cy="1927225"/>
          </a:xfrm>
        </p:spPr>
        <p:txBody>
          <a:bodyPr>
            <a:normAutofit/>
          </a:bodyPr>
          <a:lstStyle/>
          <a:p>
            <a:r>
              <a:rPr lang="en-US" dirty="0"/>
              <a:t>Activity 05</a:t>
            </a:r>
          </a:p>
          <a:p>
            <a:r>
              <a:rPr lang="en-US" dirty="0"/>
              <a:t>Physics 301</a:t>
            </a:r>
          </a:p>
          <a:p>
            <a:endParaRPr lang="en-US" dirty="0"/>
          </a:p>
          <a:p>
            <a:r>
              <a:rPr lang="en-US" dirty="0"/>
              <a:t>Kenneth M. Leo</a:t>
            </a:r>
          </a:p>
        </p:txBody>
      </p:sp>
    </p:spTree>
    <p:extLst>
      <p:ext uri="{BB962C8B-B14F-4D97-AF65-F5344CB8AC3E}">
        <p14:creationId xmlns:p14="http://schemas.microsoft.com/office/powerpoint/2010/main" val="108995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761997" y="84109"/>
            <a:ext cx="10668004" cy="851265"/>
          </a:xfrm>
        </p:spPr>
        <p:txBody>
          <a:bodyPr anchor="b">
            <a:normAutofit/>
          </a:bodyPr>
          <a:lstStyle/>
          <a:p>
            <a:pPr algn="ctr"/>
            <a:r>
              <a:rPr lang="en-US" dirty="0"/>
              <a:t>The Basics</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AE0C43-26A0-154C-90FC-956443E353C1}"/>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01</a:t>
            </a:r>
          </a:p>
        </p:txBody>
      </p:sp>
      <p:sp>
        <p:nvSpPr>
          <p:cNvPr id="28" name="TextBox 27">
            <a:extLst>
              <a:ext uri="{FF2B5EF4-FFF2-40B4-BE49-F238E27FC236}">
                <a16:creationId xmlns:a16="http://schemas.microsoft.com/office/drawing/2014/main" id="{3C860D02-1097-05BD-8A6A-09E905D3F3C2}"/>
              </a:ext>
            </a:extLst>
          </p:cNvPr>
          <p:cNvSpPr txBox="1"/>
          <p:nvPr/>
        </p:nvSpPr>
        <p:spPr>
          <a:xfrm>
            <a:off x="295088" y="1189275"/>
            <a:ext cx="11689216" cy="1477328"/>
          </a:xfrm>
          <a:prstGeom prst="rect">
            <a:avLst/>
          </a:prstGeom>
          <a:noFill/>
          <a:ln>
            <a:solidFill>
              <a:schemeClr val="tx1"/>
            </a:solidFill>
          </a:ln>
        </p:spPr>
        <p:txBody>
          <a:bodyPr wrap="square" rtlCol="0">
            <a:spAutoFit/>
          </a:bodyPr>
          <a:lstStyle/>
          <a:p>
            <a:r>
              <a:rPr lang="en-US" dirty="0"/>
              <a:t>In this activity, we explore the basics of video processing. I will be processing two type of video in this presentation: 1) live video and 2) recorded video. </a:t>
            </a:r>
          </a:p>
          <a:p>
            <a:endParaRPr lang="en-US" dirty="0"/>
          </a:p>
          <a:p>
            <a:r>
              <a:rPr lang="en-US" dirty="0"/>
              <a:t>For the live image acquisition. I will be using </a:t>
            </a:r>
            <a:r>
              <a:rPr lang="en-US" dirty="0" err="1"/>
              <a:t>opencv</a:t>
            </a:r>
            <a:r>
              <a:rPr lang="en-US" dirty="0"/>
              <a:t> in Python to do this. Actually, most (if not all) of the things I will be doing in this activity are all done using </a:t>
            </a:r>
            <a:r>
              <a:rPr lang="en-US" dirty="0" err="1"/>
              <a:t>opencv</a:t>
            </a:r>
            <a:r>
              <a:rPr lang="en-US" dirty="0"/>
              <a:t>.</a:t>
            </a:r>
          </a:p>
        </p:txBody>
      </p:sp>
      <p:pic>
        <p:nvPicPr>
          <p:cNvPr id="1034" name="Picture 10">
            <a:extLst>
              <a:ext uri="{FF2B5EF4-FFF2-40B4-BE49-F238E27FC236}">
                <a16:creationId xmlns:a16="http://schemas.microsoft.com/office/drawing/2014/main" id="{3584D2C3-E0F4-1555-2E26-939996CEA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88" y="2836872"/>
            <a:ext cx="2367507" cy="29171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C0BD0AF-1D69-285F-F35B-13CDF6C31BCA}"/>
              </a:ext>
            </a:extLst>
          </p:cNvPr>
          <p:cNvSpPr txBox="1"/>
          <p:nvPr/>
        </p:nvSpPr>
        <p:spPr>
          <a:xfrm>
            <a:off x="3147802" y="2810930"/>
            <a:ext cx="8836502" cy="1754326"/>
          </a:xfrm>
          <a:prstGeom prst="rect">
            <a:avLst/>
          </a:prstGeom>
          <a:noFill/>
          <a:ln>
            <a:solidFill>
              <a:schemeClr val="tx1"/>
            </a:solidFill>
          </a:ln>
        </p:spPr>
        <p:txBody>
          <a:bodyPr wrap="square" rtlCol="0">
            <a:spAutoFit/>
          </a:bodyPr>
          <a:lstStyle/>
          <a:p>
            <a:r>
              <a:rPr lang="en-US" dirty="0"/>
              <a:t>So, the things I will be exploring are as follows:</a:t>
            </a:r>
          </a:p>
          <a:p>
            <a:endParaRPr lang="en-US" dirty="0"/>
          </a:p>
          <a:p>
            <a:pPr marL="342900" indent="-342900">
              <a:buAutoNum type="arabicPeriod"/>
            </a:pPr>
            <a:r>
              <a:rPr lang="en-US" dirty="0"/>
              <a:t>Live tracking colored object using color segmentation</a:t>
            </a:r>
          </a:p>
          <a:p>
            <a:pPr marL="342900" indent="-342900">
              <a:buAutoNum type="arabicPeriod"/>
            </a:pPr>
            <a:r>
              <a:rPr lang="en-US" dirty="0"/>
              <a:t>Optical flow</a:t>
            </a:r>
          </a:p>
          <a:p>
            <a:pPr marL="342900" indent="-342900">
              <a:buAutoNum type="arabicPeriod"/>
            </a:pPr>
            <a:r>
              <a:rPr lang="en-US" dirty="0"/>
              <a:t>Face detection</a:t>
            </a:r>
          </a:p>
          <a:p>
            <a:pPr marL="342900" indent="-342900">
              <a:buAutoNum type="arabicPeriod"/>
            </a:pPr>
            <a:r>
              <a:rPr lang="en-US" dirty="0"/>
              <a:t>Others</a:t>
            </a:r>
          </a:p>
        </p:txBody>
      </p:sp>
    </p:spTree>
    <p:extLst>
      <p:ext uri="{BB962C8B-B14F-4D97-AF65-F5344CB8AC3E}">
        <p14:creationId xmlns:p14="http://schemas.microsoft.com/office/powerpoint/2010/main" val="391276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761997" y="84109"/>
            <a:ext cx="10668004" cy="851265"/>
          </a:xfrm>
        </p:spPr>
        <p:txBody>
          <a:bodyPr anchor="b">
            <a:normAutofit/>
          </a:bodyPr>
          <a:lstStyle/>
          <a:p>
            <a:pPr algn="ctr"/>
            <a:r>
              <a:rPr lang="en-US" dirty="0"/>
              <a:t>Color Segmentation</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AE0C43-26A0-154C-90FC-956443E353C1}"/>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02</a:t>
            </a:r>
          </a:p>
        </p:txBody>
      </p:sp>
      <p:sp>
        <p:nvSpPr>
          <p:cNvPr id="28" name="TextBox 27">
            <a:extLst>
              <a:ext uri="{FF2B5EF4-FFF2-40B4-BE49-F238E27FC236}">
                <a16:creationId xmlns:a16="http://schemas.microsoft.com/office/drawing/2014/main" id="{3C860D02-1097-05BD-8A6A-09E905D3F3C2}"/>
              </a:ext>
            </a:extLst>
          </p:cNvPr>
          <p:cNvSpPr txBox="1"/>
          <p:nvPr/>
        </p:nvSpPr>
        <p:spPr>
          <a:xfrm>
            <a:off x="295088" y="1189275"/>
            <a:ext cx="3756937" cy="4524315"/>
          </a:xfrm>
          <a:prstGeom prst="rect">
            <a:avLst/>
          </a:prstGeom>
          <a:noFill/>
          <a:ln>
            <a:solidFill>
              <a:schemeClr val="tx1"/>
            </a:solidFill>
          </a:ln>
        </p:spPr>
        <p:txBody>
          <a:bodyPr wrap="square" rtlCol="0">
            <a:spAutoFit/>
          </a:bodyPr>
          <a:lstStyle/>
          <a:p>
            <a:r>
              <a:rPr lang="en-US" dirty="0"/>
              <a:t>For this part, I used my code from Activity 01 for segmentation by thresholding and parametric segmentation. I did not use the non-parametric segmentation in this case because that requires manually adjusting some parameters which defeats the purpose of live video color segmentation.</a:t>
            </a:r>
          </a:p>
          <a:p>
            <a:endParaRPr lang="en-US" dirty="0"/>
          </a:p>
          <a:p>
            <a:r>
              <a:rPr lang="en-US" dirty="0"/>
              <a:t>We see from the gif on the right that since we selected the black mask as our ROI, only the black colored regions (hair, mask, some parts of shirt) can be seen in both segmentation techniques.</a:t>
            </a:r>
          </a:p>
        </p:txBody>
      </p:sp>
      <p:pic>
        <p:nvPicPr>
          <p:cNvPr id="6" name="Picture 5">
            <a:extLst>
              <a:ext uri="{FF2B5EF4-FFF2-40B4-BE49-F238E27FC236}">
                <a16:creationId xmlns:a16="http://schemas.microsoft.com/office/drawing/2014/main" id="{45CF9A84-6D9A-60A1-93C1-85A11F06F156}"/>
              </a:ext>
            </a:extLst>
          </p:cNvPr>
          <p:cNvPicPr>
            <a:picLocks noChangeAspect="1"/>
          </p:cNvPicPr>
          <p:nvPr/>
        </p:nvPicPr>
        <p:blipFill>
          <a:blip r:embed="rId2"/>
          <a:stretch>
            <a:fillRect/>
          </a:stretch>
        </p:blipFill>
        <p:spPr>
          <a:xfrm>
            <a:off x="4163624" y="1181292"/>
            <a:ext cx="7916776" cy="4657703"/>
          </a:xfrm>
          <a:prstGeom prst="rect">
            <a:avLst/>
          </a:prstGeom>
        </p:spPr>
      </p:pic>
    </p:spTree>
    <p:extLst>
      <p:ext uri="{BB962C8B-B14F-4D97-AF65-F5344CB8AC3E}">
        <p14:creationId xmlns:p14="http://schemas.microsoft.com/office/powerpoint/2010/main" val="104665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528542" y="52938"/>
            <a:ext cx="11134913" cy="851265"/>
          </a:xfrm>
        </p:spPr>
        <p:txBody>
          <a:bodyPr anchor="b">
            <a:normAutofit/>
          </a:bodyPr>
          <a:lstStyle/>
          <a:p>
            <a:pPr algn="ctr"/>
            <a:r>
              <a:rPr lang="en-US" dirty="0"/>
              <a:t>Color Segmentation: Other Samples</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AE0C43-26A0-154C-90FC-956443E353C1}"/>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03</a:t>
            </a:r>
          </a:p>
        </p:txBody>
      </p:sp>
      <p:grpSp>
        <p:nvGrpSpPr>
          <p:cNvPr id="9" name="Group 8">
            <a:extLst>
              <a:ext uri="{FF2B5EF4-FFF2-40B4-BE49-F238E27FC236}">
                <a16:creationId xmlns:a16="http://schemas.microsoft.com/office/drawing/2014/main" id="{737C4CA8-1F31-27B0-258B-64B7475594FE}"/>
              </a:ext>
            </a:extLst>
          </p:cNvPr>
          <p:cNvGrpSpPr/>
          <p:nvPr/>
        </p:nvGrpSpPr>
        <p:grpSpPr>
          <a:xfrm>
            <a:off x="116578" y="1133808"/>
            <a:ext cx="11958840" cy="3501994"/>
            <a:chOff x="116580" y="1121948"/>
            <a:chExt cx="11958840" cy="3501994"/>
          </a:xfrm>
        </p:grpSpPr>
        <p:pic>
          <p:nvPicPr>
            <p:cNvPr id="4" name="Picture 3" descr="A picture containing text, person, screenshot, computer&#10;&#10;Description automatically generated">
              <a:extLst>
                <a:ext uri="{FF2B5EF4-FFF2-40B4-BE49-F238E27FC236}">
                  <a16:creationId xmlns:a16="http://schemas.microsoft.com/office/drawing/2014/main" id="{E298E4D0-830C-32BF-6B38-BCE698D878E1}"/>
                </a:ext>
              </a:extLst>
            </p:cNvPr>
            <p:cNvPicPr>
              <a:picLocks noChangeAspect="1"/>
            </p:cNvPicPr>
            <p:nvPr/>
          </p:nvPicPr>
          <p:blipFill rotWithShape="1">
            <a:blip r:embed="rId2"/>
            <a:srcRect t="2369" r="11233" b="14087"/>
            <a:stretch/>
          </p:blipFill>
          <p:spPr>
            <a:xfrm>
              <a:off x="6142234" y="1133808"/>
              <a:ext cx="5933186" cy="3490134"/>
            </a:xfrm>
            <a:prstGeom prst="rect">
              <a:avLst/>
            </a:prstGeom>
          </p:spPr>
        </p:pic>
        <p:pic>
          <p:nvPicPr>
            <p:cNvPr id="7" name="Picture 6" descr="A picture containing text, screenshot, computer, computer&#10;&#10;Description automatically generated">
              <a:extLst>
                <a:ext uri="{FF2B5EF4-FFF2-40B4-BE49-F238E27FC236}">
                  <a16:creationId xmlns:a16="http://schemas.microsoft.com/office/drawing/2014/main" id="{E275608C-30E1-68EB-A7B1-BABBDB2C74CB}"/>
                </a:ext>
              </a:extLst>
            </p:cNvPr>
            <p:cNvPicPr>
              <a:picLocks noChangeAspect="1"/>
            </p:cNvPicPr>
            <p:nvPr/>
          </p:nvPicPr>
          <p:blipFill rotWithShape="1">
            <a:blip r:embed="rId3"/>
            <a:srcRect t="2369" r="11234" b="14087"/>
            <a:stretch/>
          </p:blipFill>
          <p:spPr>
            <a:xfrm>
              <a:off x="116580" y="1121948"/>
              <a:ext cx="5933186" cy="3490133"/>
            </a:xfrm>
            <a:prstGeom prst="rect">
              <a:avLst/>
            </a:prstGeom>
          </p:spPr>
        </p:pic>
      </p:grpSp>
      <p:sp>
        <p:nvSpPr>
          <p:cNvPr id="15" name="TextBox 14">
            <a:extLst>
              <a:ext uri="{FF2B5EF4-FFF2-40B4-BE49-F238E27FC236}">
                <a16:creationId xmlns:a16="http://schemas.microsoft.com/office/drawing/2014/main" id="{ACBF63FA-C75A-6B50-3AE1-67C68B8A439B}"/>
              </a:ext>
            </a:extLst>
          </p:cNvPr>
          <p:cNvSpPr txBox="1"/>
          <p:nvPr/>
        </p:nvSpPr>
        <p:spPr>
          <a:xfrm>
            <a:off x="116578" y="4849201"/>
            <a:ext cx="11958840" cy="923330"/>
          </a:xfrm>
          <a:prstGeom prst="rect">
            <a:avLst/>
          </a:prstGeom>
          <a:noFill/>
          <a:ln>
            <a:solidFill>
              <a:schemeClr val="tx1"/>
            </a:solidFill>
          </a:ln>
        </p:spPr>
        <p:txBody>
          <a:bodyPr wrap="square" rtlCol="0">
            <a:spAutoFit/>
          </a:bodyPr>
          <a:lstStyle/>
          <a:p>
            <a:r>
              <a:rPr lang="en-US" dirty="0"/>
              <a:t>We see here that if we use ROI with distinct colors (different with the background), we can get better segmentation. For the figure on the right, we see that the object I used my ROI from and the object I was testing is different but the color segmentation is still successful because both images have the same color profile.</a:t>
            </a:r>
          </a:p>
        </p:txBody>
      </p:sp>
    </p:spTree>
    <p:extLst>
      <p:ext uri="{BB962C8B-B14F-4D97-AF65-F5344CB8AC3E}">
        <p14:creationId xmlns:p14="http://schemas.microsoft.com/office/powerpoint/2010/main" val="284817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528542" y="52938"/>
            <a:ext cx="11134913" cy="851265"/>
          </a:xfrm>
        </p:spPr>
        <p:txBody>
          <a:bodyPr anchor="b">
            <a:normAutofit/>
          </a:bodyPr>
          <a:lstStyle/>
          <a:p>
            <a:pPr algn="ctr"/>
            <a:r>
              <a:rPr lang="en-US" dirty="0"/>
              <a:t>Try: Optical Flow</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AE0C43-26A0-154C-90FC-956443E353C1}"/>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04</a:t>
            </a:r>
          </a:p>
        </p:txBody>
      </p:sp>
      <p:sp>
        <p:nvSpPr>
          <p:cNvPr id="15" name="TextBox 14">
            <a:extLst>
              <a:ext uri="{FF2B5EF4-FFF2-40B4-BE49-F238E27FC236}">
                <a16:creationId xmlns:a16="http://schemas.microsoft.com/office/drawing/2014/main" id="{ACBF63FA-C75A-6B50-3AE1-67C68B8A439B}"/>
              </a:ext>
            </a:extLst>
          </p:cNvPr>
          <p:cNvSpPr txBox="1"/>
          <p:nvPr/>
        </p:nvSpPr>
        <p:spPr>
          <a:xfrm>
            <a:off x="3536220" y="1133808"/>
            <a:ext cx="8434732" cy="3139321"/>
          </a:xfrm>
          <a:prstGeom prst="rect">
            <a:avLst/>
          </a:prstGeom>
          <a:noFill/>
          <a:ln>
            <a:solidFill>
              <a:schemeClr val="tx1"/>
            </a:solidFill>
          </a:ln>
        </p:spPr>
        <p:txBody>
          <a:bodyPr wrap="square" rtlCol="0">
            <a:spAutoFit/>
          </a:bodyPr>
          <a:lstStyle/>
          <a:p>
            <a:r>
              <a:rPr lang="en-US" dirty="0"/>
              <a:t>Optical flow, in its simplest form is the pattern of apparent motion of image objects between two consecutive frames. This motion can either be caused by the movement of your object or the camera. </a:t>
            </a:r>
          </a:p>
          <a:p>
            <a:endParaRPr lang="en-US" dirty="0"/>
          </a:p>
          <a:p>
            <a:r>
              <a:rPr lang="en-US" dirty="0"/>
              <a:t>From this, we can infer the direction of your object (assuming camera is stable) and using additional algorithms, we can also estimate the speed of the object.</a:t>
            </a:r>
          </a:p>
          <a:p>
            <a:endParaRPr lang="en-US" dirty="0"/>
          </a:p>
          <a:p>
            <a:r>
              <a:rPr lang="en-US" dirty="0"/>
              <a:t>The figure on the left shows two different types of optical flow algorithm used: the Lucas-</a:t>
            </a:r>
            <a:r>
              <a:rPr lang="en-US" dirty="0" err="1"/>
              <a:t>Kanade</a:t>
            </a:r>
            <a:r>
              <a:rPr lang="en-US" dirty="0"/>
              <a:t> optical flow which tracks specific points on the video. The second algorithm is the Dense Optical Flow which computes optical flow of all points in the video (can run slower than the first algorithm.</a:t>
            </a:r>
          </a:p>
        </p:txBody>
      </p:sp>
      <p:pic>
        <p:nvPicPr>
          <p:cNvPr id="6" name="Picture 5">
            <a:extLst>
              <a:ext uri="{FF2B5EF4-FFF2-40B4-BE49-F238E27FC236}">
                <a16:creationId xmlns:a16="http://schemas.microsoft.com/office/drawing/2014/main" id="{328EE46F-7717-AD95-E78F-209F8FF0F781}"/>
              </a:ext>
            </a:extLst>
          </p:cNvPr>
          <p:cNvPicPr>
            <a:picLocks noChangeAspect="1"/>
          </p:cNvPicPr>
          <p:nvPr/>
        </p:nvPicPr>
        <p:blipFill>
          <a:blip r:embed="rId2"/>
          <a:stretch>
            <a:fillRect/>
          </a:stretch>
        </p:blipFill>
        <p:spPr>
          <a:xfrm>
            <a:off x="718408" y="1133808"/>
            <a:ext cx="2629006" cy="4594618"/>
          </a:xfrm>
          <a:prstGeom prst="rect">
            <a:avLst/>
          </a:prstGeom>
        </p:spPr>
      </p:pic>
    </p:spTree>
    <p:extLst>
      <p:ext uri="{BB962C8B-B14F-4D97-AF65-F5344CB8AC3E}">
        <p14:creationId xmlns:p14="http://schemas.microsoft.com/office/powerpoint/2010/main" val="285012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528542" y="52938"/>
            <a:ext cx="11134913" cy="851265"/>
          </a:xfrm>
        </p:spPr>
        <p:txBody>
          <a:bodyPr anchor="b">
            <a:normAutofit/>
          </a:bodyPr>
          <a:lstStyle/>
          <a:p>
            <a:pPr algn="ctr"/>
            <a:r>
              <a:rPr lang="en-US" dirty="0"/>
              <a:t>Try: Face Detection</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AE0C43-26A0-154C-90FC-956443E353C1}"/>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05</a:t>
            </a:r>
          </a:p>
        </p:txBody>
      </p:sp>
      <p:sp>
        <p:nvSpPr>
          <p:cNvPr id="15" name="TextBox 14">
            <a:extLst>
              <a:ext uri="{FF2B5EF4-FFF2-40B4-BE49-F238E27FC236}">
                <a16:creationId xmlns:a16="http://schemas.microsoft.com/office/drawing/2014/main" id="{ACBF63FA-C75A-6B50-3AE1-67C68B8A439B}"/>
              </a:ext>
            </a:extLst>
          </p:cNvPr>
          <p:cNvSpPr txBox="1"/>
          <p:nvPr/>
        </p:nvSpPr>
        <p:spPr>
          <a:xfrm>
            <a:off x="137565" y="1133808"/>
            <a:ext cx="11833387" cy="923330"/>
          </a:xfrm>
          <a:prstGeom prst="rect">
            <a:avLst/>
          </a:prstGeom>
          <a:noFill/>
          <a:ln>
            <a:solidFill>
              <a:schemeClr val="tx1"/>
            </a:solidFill>
          </a:ln>
        </p:spPr>
        <p:txBody>
          <a:bodyPr wrap="square" rtlCol="0">
            <a:spAutoFit/>
          </a:bodyPr>
          <a:lstStyle/>
          <a:p>
            <a:r>
              <a:rPr lang="en-US" dirty="0"/>
              <a:t>Next, I play with face detection in </a:t>
            </a:r>
            <a:r>
              <a:rPr lang="en-US" dirty="0" err="1"/>
              <a:t>opencv</a:t>
            </a:r>
            <a:r>
              <a:rPr lang="en-US" dirty="0"/>
              <a:t>. With this one, we first need a dataset of faces in order to make it work. Luckily, </a:t>
            </a:r>
            <a:r>
              <a:rPr lang="en-US" dirty="0" err="1"/>
              <a:t>opencv</a:t>
            </a:r>
            <a:r>
              <a:rPr lang="en-US" dirty="0"/>
              <a:t> has a pre-trained machine learning model for detecting faces called the “</a:t>
            </a:r>
            <a:r>
              <a:rPr lang="en-US" dirty="0" err="1"/>
              <a:t>Haar</a:t>
            </a:r>
            <a:r>
              <a:rPr lang="en-US" dirty="0"/>
              <a:t> cascades”. In this classifier, we can also detect eyes, lower body, etc., but for demonstration purposes I will just be detecting faces.</a:t>
            </a:r>
          </a:p>
        </p:txBody>
      </p:sp>
      <p:grpSp>
        <p:nvGrpSpPr>
          <p:cNvPr id="12" name="Group 11">
            <a:extLst>
              <a:ext uri="{FF2B5EF4-FFF2-40B4-BE49-F238E27FC236}">
                <a16:creationId xmlns:a16="http://schemas.microsoft.com/office/drawing/2014/main" id="{121C5FD9-DE5D-1785-C969-ED20B37E4EE9}"/>
              </a:ext>
            </a:extLst>
          </p:cNvPr>
          <p:cNvGrpSpPr/>
          <p:nvPr/>
        </p:nvGrpSpPr>
        <p:grpSpPr>
          <a:xfrm>
            <a:off x="242822" y="2171940"/>
            <a:ext cx="11622871" cy="2165792"/>
            <a:chOff x="137565" y="2166603"/>
            <a:chExt cx="11622871" cy="2165792"/>
          </a:xfrm>
        </p:grpSpPr>
        <p:pic>
          <p:nvPicPr>
            <p:cNvPr id="4" name="Picture 3" descr="A person wearing glasses&#10;&#10;Description automatically generated with medium confidence">
              <a:extLst>
                <a:ext uri="{FF2B5EF4-FFF2-40B4-BE49-F238E27FC236}">
                  <a16:creationId xmlns:a16="http://schemas.microsoft.com/office/drawing/2014/main" id="{4C31C746-0796-4C55-DD53-9EA4E14B996A}"/>
                </a:ext>
              </a:extLst>
            </p:cNvPr>
            <p:cNvPicPr>
              <a:picLocks noChangeAspect="1"/>
            </p:cNvPicPr>
            <p:nvPr/>
          </p:nvPicPr>
          <p:blipFill>
            <a:blip r:embed="rId2"/>
            <a:stretch>
              <a:fillRect/>
            </a:stretch>
          </p:blipFill>
          <p:spPr>
            <a:xfrm>
              <a:off x="137565" y="2171940"/>
              <a:ext cx="3836201" cy="2157299"/>
            </a:xfrm>
            <a:prstGeom prst="rect">
              <a:avLst/>
            </a:prstGeom>
          </p:spPr>
        </p:pic>
        <p:pic>
          <p:nvPicPr>
            <p:cNvPr id="7" name="Picture 6" descr="A person looking at a computer screen&#10;&#10;Description automatically generated with low confidence">
              <a:extLst>
                <a:ext uri="{FF2B5EF4-FFF2-40B4-BE49-F238E27FC236}">
                  <a16:creationId xmlns:a16="http://schemas.microsoft.com/office/drawing/2014/main" id="{D08F71B6-9575-88A4-05A6-4A5302B24279}"/>
                </a:ext>
              </a:extLst>
            </p:cNvPr>
            <p:cNvPicPr>
              <a:picLocks noChangeAspect="1"/>
            </p:cNvPicPr>
            <p:nvPr/>
          </p:nvPicPr>
          <p:blipFill rotWithShape="1">
            <a:blip r:embed="rId3"/>
            <a:srcRect t="5664" r="11087" b="14087"/>
            <a:stretch/>
          </p:blipFill>
          <p:spPr>
            <a:xfrm>
              <a:off x="4030900" y="2166603"/>
              <a:ext cx="3836201" cy="2163983"/>
            </a:xfrm>
            <a:prstGeom prst="rect">
              <a:avLst/>
            </a:prstGeom>
          </p:spPr>
        </p:pic>
        <p:pic>
          <p:nvPicPr>
            <p:cNvPr id="11" name="Picture 10" descr="A picture containing text, person, person, indoor&#10;&#10;Description automatically generated">
              <a:extLst>
                <a:ext uri="{FF2B5EF4-FFF2-40B4-BE49-F238E27FC236}">
                  <a16:creationId xmlns:a16="http://schemas.microsoft.com/office/drawing/2014/main" id="{ADE0721B-BF6E-DF0B-9B69-0204BA3C7758}"/>
                </a:ext>
              </a:extLst>
            </p:cNvPr>
            <p:cNvPicPr>
              <a:picLocks noChangeAspect="1"/>
            </p:cNvPicPr>
            <p:nvPr/>
          </p:nvPicPr>
          <p:blipFill rotWithShape="1">
            <a:blip r:embed="rId4"/>
            <a:srcRect t="5664" r="11160" b="14087"/>
            <a:stretch/>
          </p:blipFill>
          <p:spPr>
            <a:xfrm>
              <a:off x="7924235" y="2166603"/>
              <a:ext cx="3836201" cy="2165792"/>
            </a:xfrm>
            <a:prstGeom prst="rect">
              <a:avLst/>
            </a:prstGeom>
          </p:spPr>
        </p:pic>
      </p:grpSp>
      <p:sp>
        <p:nvSpPr>
          <p:cNvPr id="17" name="TextBox 16">
            <a:extLst>
              <a:ext uri="{FF2B5EF4-FFF2-40B4-BE49-F238E27FC236}">
                <a16:creationId xmlns:a16="http://schemas.microsoft.com/office/drawing/2014/main" id="{0231CCDD-D182-74AF-7D54-E6D70C9B52F6}"/>
              </a:ext>
            </a:extLst>
          </p:cNvPr>
          <p:cNvSpPr txBox="1"/>
          <p:nvPr/>
        </p:nvSpPr>
        <p:spPr>
          <a:xfrm>
            <a:off x="179304" y="4506939"/>
            <a:ext cx="11833387" cy="923330"/>
          </a:xfrm>
          <a:prstGeom prst="rect">
            <a:avLst/>
          </a:prstGeom>
          <a:noFill/>
          <a:ln>
            <a:solidFill>
              <a:schemeClr val="tx1"/>
            </a:solidFill>
          </a:ln>
        </p:spPr>
        <p:txBody>
          <a:bodyPr wrap="square" rtlCol="0">
            <a:spAutoFit/>
          </a:bodyPr>
          <a:lstStyle/>
          <a:p>
            <a:r>
              <a:rPr lang="en-US" dirty="0"/>
              <a:t>We can see from the first two figures that the classifier can successfully detect faces, no matter if you’re wearing glasses or the face is just taken from the screen. But sadly, we see that it fails to detect a face wearing face mask. This is probably because the dataset used for the model did not include faces wearing face masks.</a:t>
            </a:r>
          </a:p>
        </p:txBody>
      </p:sp>
    </p:spTree>
    <p:extLst>
      <p:ext uri="{BB962C8B-B14F-4D97-AF65-F5344CB8AC3E}">
        <p14:creationId xmlns:p14="http://schemas.microsoft.com/office/powerpoint/2010/main" val="241367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205CE-794C-7342-BFFD-D4BD20820124}"/>
              </a:ext>
            </a:extLst>
          </p:cNvPr>
          <p:cNvSpPr>
            <a:spLocks noGrp="1"/>
          </p:cNvSpPr>
          <p:nvPr>
            <p:ph type="title"/>
          </p:nvPr>
        </p:nvSpPr>
        <p:spPr>
          <a:xfrm>
            <a:off x="761997" y="84109"/>
            <a:ext cx="10668004" cy="851265"/>
          </a:xfrm>
        </p:spPr>
        <p:txBody>
          <a:bodyPr anchor="b">
            <a:normAutofit/>
          </a:bodyPr>
          <a:lstStyle/>
          <a:p>
            <a:pPr algn="ctr"/>
            <a:r>
              <a:rPr lang="en-US" dirty="0"/>
              <a:t>Summary Plus references</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8422B4E6-4F04-C74D-8A6D-001013CB3B21}"/>
              </a:ext>
            </a:extLst>
          </p:cNvPr>
          <p:cNvCxnSpPr>
            <a:cxnSpLocks/>
          </p:cNvCxnSpPr>
          <p:nvPr/>
        </p:nvCxnSpPr>
        <p:spPr>
          <a:xfrm>
            <a:off x="0" y="1019005"/>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BE22E2-12F4-6D47-81BC-E04F6926B198}"/>
              </a:ext>
            </a:extLst>
          </p:cNvPr>
          <p:cNvSpPr txBox="1"/>
          <p:nvPr/>
        </p:nvSpPr>
        <p:spPr>
          <a:xfrm>
            <a:off x="8397060" y="6326253"/>
            <a:ext cx="3502393" cy="369332"/>
          </a:xfrm>
          <a:prstGeom prst="rect">
            <a:avLst/>
          </a:prstGeom>
          <a:noFill/>
        </p:spPr>
        <p:txBody>
          <a:bodyPr wrap="square" rtlCol="0">
            <a:spAutoFit/>
          </a:bodyPr>
          <a:lstStyle/>
          <a:p>
            <a:pPr algn="r"/>
            <a:r>
              <a:rPr lang="en-US" dirty="0">
                <a:latin typeface="+mj-lt"/>
              </a:rPr>
              <a:t>slide 06</a:t>
            </a:r>
          </a:p>
        </p:txBody>
      </p:sp>
      <p:sp>
        <p:nvSpPr>
          <p:cNvPr id="13" name="TextBox 12">
            <a:extLst>
              <a:ext uri="{FF2B5EF4-FFF2-40B4-BE49-F238E27FC236}">
                <a16:creationId xmlns:a16="http://schemas.microsoft.com/office/drawing/2014/main" id="{6F2A76AC-A0E2-0544-B0EA-D344F65BC7AD}"/>
              </a:ext>
            </a:extLst>
          </p:cNvPr>
          <p:cNvSpPr txBox="1"/>
          <p:nvPr/>
        </p:nvSpPr>
        <p:spPr>
          <a:xfrm>
            <a:off x="295087" y="1102637"/>
            <a:ext cx="11737769" cy="1754326"/>
          </a:xfrm>
          <a:prstGeom prst="rect">
            <a:avLst/>
          </a:prstGeom>
          <a:noFill/>
          <a:ln>
            <a:noFill/>
          </a:ln>
        </p:spPr>
        <p:txBody>
          <a:bodyPr wrap="square" rtlCol="0">
            <a:spAutoFit/>
          </a:bodyPr>
          <a:lstStyle/>
          <a:p>
            <a:r>
              <a:rPr lang="en-US" dirty="0">
                <a:latin typeface="+mj-lt"/>
              </a:rPr>
              <a:t>Summary</a:t>
            </a:r>
          </a:p>
          <a:p>
            <a:r>
              <a:rPr lang="en-PH" dirty="0"/>
              <a:t>I was actually really happy about this experiment! I was able to learn about live video processing using </a:t>
            </a:r>
            <a:r>
              <a:rPr lang="en-PH" dirty="0" err="1"/>
              <a:t>opencv</a:t>
            </a:r>
            <a:r>
              <a:rPr lang="en-PH" dirty="0"/>
              <a:t> in Python. For the color segmentation, the code was purely written by me and that simple implementation of </a:t>
            </a:r>
            <a:r>
              <a:rPr lang="en-PH" dirty="0" err="1"/>
              <a:t>opencv</a:t>
            </a:r>
            <a:r>
              <a:rPr lang="en-PH" dirty="0"/>
              <a:t> shows how good this package actually is. It was also cool to try optical flow and face detection. I can see how optical flow can be useful especially when working with traffic networks/dataset. </a:t>
            </a:r>
            <a:endParaRPr lang="en-US" dirty="0"/>
          </a:p>
          <a:p>
            <a:endParaRPr lang="en-US" dirty="0">
              <a:latin typeface="+mj-lt"/>
            </a:endParaRPr>
          </a:p>
        </p:txBody>
      </p:sp>
      <p:sp>
        <p:nvSpPr>
          <p:cNvPr id="17" name="TextBox 16">
            <a:extLst>
              <a:ext uri="{FF2B5EF4-FFF2-40B4-BE49-F238E27FC236}">
                <a16:creationId xmlns:a16="http://schemas.microsoft.com/office/drawing/2014/main" id="{2C9F9669-43A8-704C-8F1B-AE0ED8358F81}"/>
              </a:ext>
            </a:extLst>
          </p:cNvPr>
          <p:cNvSpPr txBox="1"/>
          <p:nvPr/>
        </p:nvSpPr>
        <p:spPr>
          <a:xfrm>
            <a:off x="295086" y="2769855"/>
            <a:ext cx="11737769" cy="1200329"/>
          </a:xfrm>
          <a:prstGeom prst="rect">
            <a:avLst/>
          </a:prstGeom>
          <a:noFill/>
          <a:ln>
            <a:noFill/>
          </a:ln>
        </p:spPr>
        <p:txBody>
          <a:bodyPr wrap="square" rtlCol="0">
            <a:spAutoFit/>
          </a:bodyPr>
          <a:lstStyle/>
          <a:p>
            <a:r>
              <a:rPr lang="en-US" dirty="0">
                <a:latin typeface="+mj-lt"/>
              </a:rPr>
              <a:t>References</a:t>
            </a:r>
          </a:p>
          <a:p>
            <a:r>
              <a:rPr lang="en-PH" dirty="0"/>
              <a:t>[1] https://opencv24-python-tutorials.readthedocs.io/</a:t>
            </a:r>
            <a:r>
              <a:rPr lang="en-PH" dirty="0" err="1"/>
              <a:t>en</a:t>
            </a:r>
            <a:r>
              <a:rPr lang="en-PH" dirty="0"/>
              <a:t>/latest/</a:t>
            </a:r>
            <a:r>
              <a:rPr lang="en-PH" dirty="0" err="1"/>
              <a:t>py_tutorials</a:t>
            </a:r>
            <a:r>
              <a:rPr lang="en-PH" dirty="0"/>
              <a:t>/</a:t>
            </a:r>
            <a:r>
              <a:rPr lang="en-PH" dirty="0" err="1"/>
              <a:t>py_video</a:t>
            </a:r>
            <a:r>
              <a:rPr lang="en-PH" dirty="0"/>
              <a:t>/</a:t>
            </a:r>
            <a:r>
              <a:rPr lang="en-PH" dirty="0" err="1"/>
              <a:t>py_lucas_kanade</a:t>
            </a:r>
            <a:r>
              <a:rPr lang="en-PH" dirty="0"/>
              <a:t>/</a:t>
            </a:r>
            <a:r>
              <a:rPr lang="en-PH" dirty="0" err="1"/>
              <a:t>py_lucas_kanade.html#lucas-kanade</a:t>
            </a:r>
            <a:endParaRPr lang="en-PH" dirty="0"/>
          </a:p>
          <a:p>
            <a:r>
              <a:rPr lang="en-PH" dirty="0"/>
              <a:t>[2] https://</a:t>
            </a:r>
            <a:r>
              <a:rPr lang="en-PH" dirty="0" err="1"/>
              <a:t>towardsdatascience.com</a:t>
            </a:r>
            <a:r>
              <a:rPr lang="en-PH" dirty="0"/>
              <a:t>/face-detection-in-2-minutes-using-opencv-python-90f89d7c0f81</a:t>
            </a:r>
          </a:p>
        </p:txBody>
      </p:sp>
      <p:sp>
        <p:nvSpPr>
          <p:cNvPr id="20" name="TextBox 19">
            <a:extLst>
              <a:ext uri="{FF2B5EF4-FFF2-40B4-BE49-F238E27FC236}">
                <a16:creationId xmlns:a16="http://schemas.microsoft.com/office/drawing/2014/main" id="{05BD1F22-05F9-2E45-817E-551D18562162}"/>
              </a:ext>
            </a:extLst>
          </p:cNvPr>
          <p:cNvSpPr txBox="1"/>
          <p:nvPr/>
        </p:nvSpPr>
        <p:spPr>
          <a:xfrm>
            <a:off x="8747490" y="3975410"/>
            <a:ext cx="3364937" cy="2031325"/>
          </a:xfrm>
          <a:prstGeom prst="rect">
            <a:avLst/>
          </a:prstGeom>
          <a:noFill/>
          <a:ln>
            <a:solidFill>
              <a:schemeClr val="tx1"/>
            </a:solidFill>
          </a:ln>
        </p:spPr>
        <p:txBody>
          <a:bodyPr wrap="square" rtlCol="0">
            <a:spAutoFit/>
          </a:bodyPr>
          <a:lstStyle/>
          <a:p>
            <a:pPr algn="just"/>
            <a:r>
              <a:rPr lang="en-US" b="1" dirty="0"/>
              <a:t>Score:</a:t>
            </a:r>
          </a:p>
          <a:p>
            <a:pPr lvl="1" algn="just"/>
            <a:r>
              <a:rPr lang="en-US" dirty="0"/>
              <a:t>Technical Correctness – 30</a:t>
            </a:r>
          </a:p>
          <a:p>
            <a:pPr lvl="1" algn="just"/>
            <a:r>
              <a:rPr lang="en-US" dirty="0"/>
              <a:t>Quality of Presentation – 30</a:t>
            </a:r>
          </a:p>
          <a:p>
            <a:pPr lvl="1" algn="just"/>
            <a:r>
              <a:rPr lang="en-US" dirty="0"/>
              <a:t>Reflection – 30</a:t>
            </a:r>
          </a:p>
          <a:p>
            <a:pPr lvl="1" algn="just"/>
            <a:r>
              <a:rPr lang="en-US" dirty="0"/>
              <a:t>Ownership – 10</a:t>
            </a:r>
          </a:p>
          <a:p>
            <a:pPr lvl="1" algn="just"/>
            <a:endParaRPr lang="en-US" dirty="0"/>
          </a:p>
          <a:p>
            <a:pPr lvl="1" algn="just"/>
            <a:r>
              <a:rPr lang="en-US" dirty="0"/>
              <a:t>Total – 100/100</a:t>
            </a:r>
          </a:p>
        </p:txBody>
      </p:sp>
      <p:sp>
        <p:nvSpPr>
          <p:cNvPr id="11" name="TextBox 10">
            <a:extLst>
              <a:ext uri="{FF2B5EF4-FFF2-40B4-BE49-F238E27FC236}">
                <a16:creationId xmlns:a16="http://schemas.microsoft.com/office/drawing/2014/main" id="{A721DFE1-8B13-3045-26B4-FC2835878DF8}"/>
              </a:ext>
            </a:extLst>
          </p:cNvPr>
          <p:cNvSpPr txBox="1"/>
          <p:nvPr/>
        </p:nvSpPr>
        <p:spPr>
          <a:xfrm>
            <a:off x="295088" y="6326253"/>
            <a:ext cx="5430884" cy="369332"/>
          </a:xfrm>
          <a:prstGeom prst="rect">
            <a:avLst/>
          </a:prstGeom>
          <a:noFill/>
        </p:spPr>
        <p:txBody>
          <a:bodyPr wrap="square" rtlCol="0">
            <a:spAutoFit/>
          </a:bodyPr>
          <a:lstStyle/>
          <a:p>
            <a:r>
              <a:rPr lang="en-US" dirty="0">
                <a:latin typeface="+mj-lt"/>
              </a:rPr>
              <a:t>Activity 05 – Video Processing</a:t>
            </a:r>
          </a:p>
        </p:txBody>
      </p:sp>
    </p:spTree>
    <p:extLst>
      <p:ext uri="{BB962C8B-B14F-4D97-AF65-F5344CB8AC3E}">
        <p14:creationId xmlns:p14="http://schemas.microsoft.com/office/powerpoint/2010/main" val="3949167797"/>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{5E82F19D-DBB6-3B48-8363-43E09862FB29}tf10001071</Template>
  <TotalTime>2128</TotalTime>
  <Words>733</Words>
  <Application>Microsoft Macintosh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Gill Sans MT</vt:lpstr>
      <vt:lpstr>Impact</vt:lpstr>
      <vt:lpstr>Badge</vt:lpstr>
      <vt:lpstr>Video Processing</vt:lpstr>
      <vt:lpstr>The Basics</vt:lpstr>
      <vt:lpstr>Color Segmentation</vt:lpstr>
      <vt:lpstr>Color Segmentation: Other Samples</vt:lpstr>
      <vt:lpstr>Try: Optical Flow</vt:lpstr>
      <vt:lpstr>Try: Face Detection</vt:lpstr>
      <vt:lpstr>Summary Plus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Segmentation</dc:title>
  <dc:creator>Kenneth Leo</dc:creator>
  <cp:lastModifiedBy>Kenneth Leo</cp:lastModifiedBy>
  <cp:revision>41</cp:revision>
  <dcterms:created xsi:type="dcterms:W3CDTF">2022-05-02T10:34:11Z</dcterms:created>
  <dcterms:modified xsi:type="dcterms:W3CDTF">2022-06-09T11:52:14Z</dcterms:modified>
</cp:coreProperties>
</file>